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83" r:id="rId2"/>
    <p:sldId id="272" r:id="rId3"/>
    <p:sldId id="277" r:id="rId4"/>
    <p:sldId id="275" r:id="rId5"/>
    <p:sldId id="279" r:id="rId6"/>
    <p:sldId id="276" r:id="rId7"/>
    <p:sldId id="278" r:id="rId8"/>
    <p:sldId id="280" r:id="rId9"/>
    <p:sldId id="281" r:id="rId10"/>
    <p:sldId id="282"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22C589EE-F026-45AB-85A2-500464A2EE95}">
          <p14:sldIdLst>
            <p14:sldId id="283"/>
            <p14:sldId id="272"/>
            <p14:sldId id="277"/>
            <p14:sldId id="275"/>
            <p14:sldId id="279"/>
            <p14:sldId id="276"/>
            <p14:sldId id="278"/>
            <p14:sldId id="280"/>
            <p14:sldId id="281"/>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672" y="11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8F67BD-10E6-4196-9946-6A08DE1815D4}" type="datetimeFigureOut">
              <a:rPr lang="ru-RU" smtClean="0"/>
              <a:t>10.04.2024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C5C2B-C88D-44F4-B648-3BF92A3CDB86}" type="slidenum">
              <a:rPr lang="ru-RU" smtClean="0"/>
              <a:t>‹#›</a:t>
            </a:fld>
            <a:endParaRPr lang="ru-RU"/>
          </a:p>
        </p:txBody>
      </p:sp>
    </p:spTree>
    <p:extLst>
      <p:ext uri="{BB962C8B-B14F-4D97-AF65-F5344CB8AC3E}">
        <p14:creationId xmlns:p14="http://schemas.microsoft.com/office/powerpoint/2010/main" val="511784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BDC5C2B-C88D-44F4-B648-3BF92A3CDB86}" type="slidenum">
              <a:rPr lang="ru-RU" smtClean="0"/>
              <a:t>1</a:t>
            </a:fld>
            <a:endParaRPr lang="ru-RU"/>
          </a:p>
        </p:txBody>
      </p:sp>
    </p:spTree>
    <p:extLst>
      <p:ext uri="{BB962C8B-B14F-4D97-AF65-F5344CB8AC3E}">
        <p14:creationId xmlns:p14="http://schemas.microsoft.com/office/powerpoint/2010/main" val="2835442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55334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172004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5530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97395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29603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10.04.2024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31033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10.04.2024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3410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10.04.2024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75849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10.04.2024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42002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407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181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10.04.2024</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3155838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5D91"/>
        </a:solidFill>
        <a:effectLst/>
      </p:bgPr>
    </p:bg>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3">
            <a:extLst>
              <a:ext uri="{28A0092B-C50C-407E-A947-70E740481C1C}">
                <a14:useLocalDpi xmlns:a14="http://schemas.microsoft.com/office/drawing/2010/main" val="0"/>
              </a:ext>
            </a:extLst>
          </a:blip>
          <a:srcRect r="30183"/>
          <a:stretch/>
        </p:blipFill>
        <p:spPr>
          <a:xfrm>
            <a:off x="7871178" y="-32601"/>
            <a:ext cx="4320822" cy="6858000"/>
          </a:xfrm>
          <a:prstGeom prst="rect">
            <a:avLst/>
          </a:prstGeom>
        </p:spPr>
      </p:pic>
      <p:sp>
        <p:nvSpPr>
          <p:cNvPr id="2" name="Заголовок 1"/>
          <p:cNvSpPr>
            <a:spLocks noGrp="1"/>
          </p:cNvSpPr>
          <p:nvPr>
            <p:ph type="ctrTitle"/>
          </p:nvPr>
        </p:nvSpPr>
        <p:spPr>
          <a:xfrm>
            <a:off x="1055440" y="908720"/>
            <a:ext cx="6400992" cy="504056"/>
          </a:xfrm>
        </p:spPr>
        <p:txBody>
          <a:bodyPr>
            <a:normAutofit fontScale="90000"/>
          </a:bodyPr>
          <a:lstStyle/>
          <a:p>
            <a:pPr marL="182880"/>
            <a:r>
              <a:rPr lang="ru-RU" sz="1600" dirty="0">
                <a:solidFill>
                  <a:schemeClr val="bg1"/>
                </a:solidFill>
                <a:latin typeface="Century Gothic (Заголовки)"/>
                <a:cs typeface="Times New Roman" panose="02020603050405020304" pitchFamily="18" charset="0"/>
              </a:rPr>
              <a:t>ФЕДЕРАЛЬНОЕ БЮДЖЕТНОЕ УЧРЕЖДЕНИЕ ЗДРАВООХРАНЕНИЯ «ЦЕНТР ГИГИЕНЫ И ЭПИДЕМИОЛОГИИ В ТЮМЕНСКОЙ ОБЛАСТИ»</a:t>
            </a:r>
            <a:endParaRPr lang="ru-RU" sz="1600" dirty="0">
              <a:solidFill>
                <a:schemeClr val="bg1"/>
              </a:solidFill>
              <a:latin typeface="Century Gothic (Заголовки)"/>
              <a:cs typeface="Times New Roman" panose="02020603050405020304" pitchFamily="18" charset="0"/>
            </a:endParaRPr>
          </a:p>
        </p:txBody>
      </p:sp>
      <p:sp>
        <p:nvSpPr>
          <p:cNvPr id="3" name="Подзаголовок 2"/>
          <p:cNvSpPr>
            <a:spLocks noGrp="1"/>
          </p:cNvSpPr>
          <p:nvPr>
            <p:ph type="subTitle" idx="1"/>
          </p:nvPr>
        </p:nvSpPr>
        <p:spPr>
          <a:xfrm>
            <a:off x="797544" y="4221088"/>
            <a:ext cx="5802512" cy="1296144"/>
          </a:xfrm>
          <a:solidFill>
            <a:srgbClr val="235D91">
              <a:alpha val="0"/>
            </a:srgbClr>
          </a:solidFill>
        </p:spPr>
        <p:txBody>
          <a:bodyPr>
            <a:noAutofit/>
          </a:bodyPr>
          <a:lstStyle/>
          <a:p>
            <a:r>
              <a:rPr lang="ru-RU" sz="3600" dirty="0">
                <a:solidFill>
                  <a:schemeClr val="bg1"/>
                </a:solidFill>
                <a:latin typeface="Century Gothic (Заголовки)"/>
              </a:rPr>
              <a:t>Всемирный день борьбы с туберкулезом</a:t>
            </a:r>
            <a:endParaRPr lang="ru-RU" sz="3600" dirty="0">
              <a:solidFill>
                <a:schemeClr val="bg1"/>
              </a:solidFill>
              <a:latin typeface="Century Gothic (Заголовки)"/>
            </a:endParaRPr>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524" y="610218"/>
            <a:ext cx="820900" cy="940220"/>
          </a:xfrm>
          <a:prstGeom prst="rect">
            <a:avLst/>
          </a:prstGeom>
        </p:spPr>
      </p:pic>
      <p:sp>
        <p:nvSpPr>
          <p:cNvPr id="5" name="Подзаголовок 2"/>
          <p:cNvSpPr txBox="1">
            <a:spLocks/>
          </p:cNvSpPr>
          <p:nvPr/>
        </p:nvSpPr>
        <p:spPr>
          <a:xfrm>
            <a:off x="5231904" y="6237312"/>
            <a:ext cx="1368152" cy="288032"/>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ru-RU" sz="1000" dirty="0" err="1">
                <a:solidFill>
                  <a:schemeClr val="bg1"/>
                </a:solidFill>
                <a:latin typeface="Century Gothic (Заголовки)"/>
                <a:cs typeface="Times New Roman" panose="02020603050405020304" pitchFamily="18" charset="0"/>
              </a:rPr>
              <a:t>г.Тюмень</a:t>
            </a:r>
            <a:r>
              <a:rPr lang="ru-RU" sz="1000" dirty="0">
                <a:solidFill>
                  <a:schemeClr val="bg1"/>
                </a:solidFill>
                <a:latin typeface="Century Gothic (Заголовки)"/>
                <a:cs typeface="Times New Roman" panose="02020603050405020304" pitchFamily="18" charset="0"/>
              </a:rPr>
              <a:t>, 2024 год</a:t>
            </a:r>
          </a:p>
          <a:p>
            <a:pPr algn="ctr"/>
            <a:endParaRPr lang="ru-RU" sz="3200" dirty="0"/>
          </a:p>
          <a:p>
            <a:pPr algn="ctr"/>
            <a:endParaRPr lang="ru-RU" sz="3200" dirty="0"/>
          </a:p>
          <a:p>
            <a:pPr algn="ctr"/>
            <a:endParaRPr lang="ru-RU" sz="3200" dirty="0"/>
          </a:p>
          <a:p>
            <a:endParaRPr lang="ru-RU" dirty="0"/>
          </a:p>
        </p:txBody>
      </p:sp>
    </p:spTree>
    <p:extLst>
      <p:ext uri="{BB962C8B-B14F-4D97-AF65-F5344CB8AC3E}">
        <p14:creationId xmlns:p14="http://schemas.microsoft.com/office/powerpoint/2010/main" val="2817190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35D9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3632" y="404664"/>
            <a:ext cx="6772120" cy="720080"/>
          </a:xfrm>
          <a:noFill/>
          <a:ln>
            <a:noFill/>
          </a:ln>
          <a:effectLst/>
        </p:spPr>
        <p:txBody>
          <a:bodyPr>
            <a:normAutofit/>
          </a:bodyPr>
          <a:lstStyle/>
          <a:p>
            <a:pPr algn="ctr"/>
            <a:r>
              <a:rPr lang="ru-RU" sz="2800" dirty="0">
                <a:solidFill>
                  <a:schemeClr val="bg1"/>
                </a:solidFill>
                <a:latin typeface="Century Gothic (Заголовки)"/>
              </a:rPr>
              <a:t>Меры профилактики</a:t>
            </a:r>
            <a:endParaRPr lang="ru-RU" sz="3000" dirty="0">
              <a:solidFill>
                <a:schemeClr val="bg1"/>
              </a:solidFill>
              <a:latin typeface="Century Gothic (Заголовки)"/>
              <a:cs typeface="Times New Roman" pitchFamily="18" charset="0"/>
            </a:endParaRPr>
          </a:p>
        </p:txBody>
      </p:sp>
      <p:sp>
        <p:nvSpPr>
          <p:cNvPr id="3" name="Объект 2"/>
          <p:cNvSpPr>
            <a:spLocks noGrp="1"/>
          </p:cNvSpPr>
          <p:nvPr>
            <p:ph idx="1"/>
          </p:nvPr>
        </p:nvSpPr>
        <p:spPr>
          <a:xfrm>
            <a:off x="1991544" y="1412776"/>
            <a:ext cx="8064896" cy="4896544"/>
          </a:xfrm>
        </p:spPr>
        <p:txBody>
          <a:bodyPr>
            <a:normAutofit fontScale="62500" lnSpcReduction="20000"/>
          </a:bodyPr>
          <a:lstStyle/>
          <a:p>
            <a:pPr marL="44450" indent="317500">
              <a:buNone/>
            </a:pPr>
            <a:r>
              <a:rPr lang="ru-RU" dirty="0">
                <a:solidFill>
                  <a:schemeClr val="bg1"/>
                </a:solidFill>
                <a:latin typeface="Century Gothic (Заголовки)"/>
              </a:rPr>
              <a:t>1.Здоровый образ жизни</a:t>
            </a:r>
            <a:r>
              <a:rPr lang="ru-RU" dirty="0" smtClean="0">
                <a:solidFill>
                  <a:schemeClr val="bg1"/>
                </a:solidFill>
                <a:latin typeface="Century Gothic (Заголовки)"/>
              </a:rPr>
              <a:t>:</a:t>
            </a:r>
          </a:p>
          <a:p>
            <a:pPr marL="44450" indent="317500">
              <a:buNone/>
            </a:pPr>
            <a:r>
              <a:rPr lang="ru-RU" dirty="0">
                <a:solidFill>
                  <a:schemeClr val="bg1"/>
                </a:solidFill>
                <a:latin typeface="Century Gothic (Заголовки)"/>
              </a:rPr>
              <a:t/>
            </a:r>
            <a:br>
              <a:rPr lang="ru-RU" dirty="0">
                <a:solidFill>
                  <a:schemeClr val="bg1"/>
                </a:solidFill>
                <a:latin typeface="Century Gothic (Заголовки)"/>
              </a:rPr>
            </a:br>
            <a:r>
              <a:rPr lang="ru-RU" dirty="0">
                <a:solidFill>
                  <a:schemeClr val="bg1"/>
                </a:solidFill>
                <a:latin typeface="Century Gothic (Заголовки)"/>
              </a:rPr>
              <a:t>- правильное питание (достаточное употребление в пищу мяса, молочных продуктов, овощей и фруктов);</a:t>
            </a:r>
            <a:br>
              <a:rPr lang="ru-RU" dirty="0">
                <a:solidFill>
                  <a:schemeClr val="bg1"/>
                </a:solidFill>
                <a:latin typeface="Century Gothic (Заголовки)"/>
              </a:rPr>
            </a:br>
            <a:r>
              <a:rPr lang="ru-RU" dirty="0">
                <a:solidFill>
                  <a:schemeClr val="bg1"/>
                </a:solidFill>
                <a:latin typeface="Century Gothic (Заголовки)"/>
              </a:rPr>
              <a:t> - регулярная физическая активность;</a:t>
            </a:r>
            <a:br>
              <a:rPr lang="ru-RU" dirty="0">
                <a:solidFill>
                  <a:schemeClr val="bg1"/>
                </a:solidFill>
                <a:latin typeface="Century Gothic (Заголовки)"/>
              </a:rPr>
            </a:br>
            <a:r>
              <a:rPr lang="ru-RU" dirty="0">
                <a:solidFill>
                  <a:schemeClr val="bg1"/>
                </a:solidFill>
                <a:latin typeface="Century Gothic (Заголовки)"/>
              </a:rPr>
              <a:t>- полноценный отдых;</a:t>
            </a:r>
            <a:br>
              <a:rPr lang="ru-RU" dirty="0">
                <a:solidFill>
                  <a:schemeClr val="bg1"/>
                </a:solidFill>
                <a:latin typeface="Century Gothic (Заголовки)"/>
              </a:rPr>
            </a:br>
            <a:r>
              <a:rPr lang="ru-RU" dirty="0">
                <a:solidFill>
                  <a:schemeClr val="bg1"/>
                </a:solidFill>
                <a:latin typeface="Century Gothic (Заголовки)"/>
              </a:rPr>
              <a:t>- отказ от курения, алкоголя, наркотиков</a:t>
            </a:r>
            <a:r>
              <a:rPr lang="ru-RU" dirty="0" smtClean="0">
                <a:solidFill>
                  <a:schemeClr val="bg1"/>
                </a:solidFill>
                <a:latin typeface="Century Gothic (Заголовки)"/>
              </a:rPr>
              <a:t>.</a:t>
            </a:r>
          </a:p>
          <a:p>
            <a:pPr marL="44450" indent="317500">
              <a:buNone/>
            </a:pPr>
            <a:r>
              <a:rPr lang="ru-RU" dirty="0">
                <a:solidFill>
                  <a:schemeClr val="bg1"/>
                </a:solidFill>
                <a:latin typeface="Century Gothic (Заголовки)"/>
              </a:rPr>
              <a:t/>
            </a:r>
            <a:br>
              <a:rPr lang="ru-RU" dirty="0">
                <a:solidFill>
                  <a:schemeClr val="bg1"/>
                </a:solidFill>
                <a:latin typeface="Century Gothic (Заголовки)"/>
              </a:rPr>
            </a:br>
            <a:r>
              <a:rPr lang="ru-RU" dirty="0">
                <a:solidFill>
                  <a:schemeClr val="bg1"/>
                </a:solidFill>
                <a:latin typeface="Century Gothic (Заголовки)"/>
              </a:rPr>
              <a:t>2.Соблюдение правил личной гигиены (мытье рук, посуды с использованием моющих средств и проточной воды), влажная уборка и проветривание жилых помещений. </a:t>
            </a:r>
            <a:endParaRPr lang="ru-RU" dirty="0" smtClean="0">
              <a:solidFill>
                <a:schemeClr val="bg1"/>
              </a:solidFill>
              <a:latin typeface="Century Gothic (Заголовки)"/>
            </a:endParaRPr>
          </a:p>
          <a:p>
            <a:pPr marL="44450" indent="317500">
              <a:buNone/>
            </a:pPr>
            <a:r>
              <a:rPr lang="ru-RU" dirty="0">
                <a:solidFill>
                  <a:schemeClr val="bg1"/>
                </a:solidFill>
                <a:latin typeface="Century Gothic (Заголовки)"/>
              </a:rPr>
              <a:t/>
            </a:r>
            <a:br>
              <a:rPr lang="ru-RU" dirty="0">
                <a:solidFill>
                  <a:schemeClr val="bg1"/>
                </a:solidFill>
                <a:latin typeface="Century Gothic (Заголовки)"/>
              </a:rPr>
            </a:br>
            <a:r>
              <a:rPr lang="ru-RU" dirty="0">
                <a:solidFill>
                  <a:schemeClr val="bg1"/>
                </a:solidFill>
                <a:latin typeface="Century Gothic (Заголовки)"/>
              </a:rPr>
              <a:t>3.Обязательная термическая обработка мяса и молока</a:t>
            </a:r>
            <a:r>
              <a:rPr lang="ru-RU" dirty="0" smtClean="0">
                <a:solidFill>
                  <a:schemeClr val="bg1"/>
                </a:solidFill>
                <a:latin typeface="Century Gothic (Заголовки)"/>
              </a:rPr>
              <a:t>.</a:t>
            </a:r>
          </a:p>
          <a:p>
            <a:pPr marL="44450" indent="317500">
              <a:buNone/>
            </a:pPr>
            <a:r>
              <a:rPr lang="ru-RU" dirty="0">
                <a:solidFill>
                  <a:schemeClr val="bg1"/>
                </a:solidFill>
                <a:latin typeface="Century Gothic (Заголовки)"/>
              </a:rPr>
              <a:t/>
            </a:r>
            <a:br>
              <a:rPr lang="ru-RU" dirty="0">
                <a:solidFill>
                  <a:schemeClr val="bg1"/>
                </a:solidFill>
                <a:latin typeface="Century Gothic (Заголовки)"/>
              </a:rPr>
            </a:br>
            <a:r>
              <a:rPr lang="ru-RU" dirty="0">
                <a:solidFill>
                  <a:schemeClr val="bg1"/>
                </a:solidFill>
                <a:latin typeface="Century Gothic (Заголовки)"/>
              </a:rPr>
              <a:t>4.Пользование индивидуальными гигиеническими средствами и посуды</a:t>
            </a:r>
            <a:r>
              <a:rPr lang="ru-RU" dirty="0" smtClean="0">
                <a:solidFill>
                  <a:schemeClr val="bg1"/>
                </a:solidFill>
                <a:latin typeface="Century Gothic (Заголовки)"/>
              </a:rPr>
              <a:t>.</a:t>
            </a:r>
          </a:p>
          <a:p>
            <a:pPr marL="44450" indent="317500">
              <a:buNone/>
            </a:pPr>
            <a:r>
              <a:rPr lang="ru-RU" dirty="0">
                <a:solidFill>
                  <a:schemeClr val="bg1"/>
                </a:solidFill>
                <a:latin typeface="Century Gothic (Заголовки)"/>
              </a:rPr>
              <a:t/>
            </a:r>
            <a:br>
              <a:rPr lang="ru-RU" dirty="0">
                <a:solidFill>
                  <a:schemeClr val="bg1"/>
                </a:solidFill>
                <a:latin typeface="Century Gothic (Заголовки)"/>
              </a:rPr>
            </a:br>
            <a:r>
              <a:rPr lang="ru-RU" dirty="0">
                <a:solidFill>
                  <a:schemeClr val="bg1"/>
                </a:solidFill>
                <a:latin typeface="Century Gothic (Заголовки)"/>
              </a:rPr>
              <a:t>5.Обязательная вакцинация БЦЖ при рождении и ревакцинация в 6-7 лет</a:t>
            </a:r>
            <a:r>
              <a:rPr lang="ru-RU" dirty="0" smtClean="0">
                <a:solidFill>
                  <a:schemeClr val="bg1"/>
                </a:solidFill>
                <a:latin typeface="Century Gothic (Заголовки)"/>
              </a:rPr>
              <a:t>.</a:t>
            </a:r>
          </a:p>
          <a:p>
            <a:pPr marL="44450" indent="317500">
              <a:buNone/>
            </a:pPr>
            <a:r>
              <a:rPr lang="ru-RU" dirty="0">
                <a:solidFill>
                  <a:schemeClr val="bg1"/>
                </a:solidFill>
                <a:latin typeface="Century Gothic (Заголовки)"/>
              </a:rPr>
              <a:t/>
            </a:r>
            <a:br>
              <a:rPr lang="ru-RU" dirty="0">
                <a:solidFill>
                  <a:schemeClr val="bg1"/>
                </a:solidFill>
                <a:latin typeface="Century Gothic (Заголовки)"/>
              </a:rPr>
            </a:br>
            <a:r>
              <a:rPr lang="ru-RU" dirty="0">
                <a:solidFill>
                  <a:schemeClr val="bg1"/>
                </a:solidFill>
                <a:latin typeface="Century Gothic (Заголовки)"/>
              </a:rPr>
              <a:t>6.Своевременная диагностика туберкулеза и завершение полного курса лечения.</a:t>
            </a:r>
          </a:p>
          <a:p>
            <a:pPr marL="4572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0417" y="5943620"/>
            <a:ext cx="570769" cy="653732"/>
          </a:xfrm>
          <a:prstGeom prst="rect">
            <a:avLst/>
          </a:prstGeom>
        </p:spPr>
      </p:pic>
    </p:spTree>
    <p:extLst>
      <p:ext uri="{BB962C8B-B14F-4D97-AF65-F5344CB8AC3E}">
        <p14:creationId xmlns:p14="http://schemas.microsoft.com/office/powerpoint/2010/main" val="406698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35D9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5014" y="620688"/>
            <a:ext cx="8280920" cy="936104"/>
          </a:xfrm>
          <a:noFill/>
          <a:ln>
            <a:noFill/>
          </a:ln>
          <a:effectLst/>
        </p:spPr>
        <p:txBody>
          <a:bodyPr>
            <a:normAutofit/>
          </a:bodyPr>
          <a:lstStyle/>
          <a:p>
            <a:r>
              <a:rPr lang="ru-RU" sz="2600" dirty="0">
                <a:solidFill>
                  <a:schemeClr val="bg1"/>
                </a:solidFill>
                <a:latin typeface="Century Gothic (Заголовки)"/>
              </a:rPr>
              <a:t>Всемирный день борьбы с туберкулезом</a:t>
            </a:r>
            <a:br>
              <a:rPr lang="ru-RU" sz="2600" dirty="0">
                <a:solidFill>
                  <a:schemeClr val="bg1"/>
                </a:solidFill>
                <a:latin typeface="Century Gothic (Заголовки)"/>
              </a:rPr>
            </a:br>
            <a:r>
              <a:rPr lang="ru-RU" sz="2600" dirty="0">
                <a:solidFill>
                  <a:schemeClr val="bg1"/>
                </a:solidFill>
                <a:latin typeface="Century Gothic (Заголовки)"/>
              </a:rPr>
              <a:t>Отмечается 24 марта</a:t>
            </a:r>
          </a:p>
        </p:txBody>
      </p:sp>
      <p:sp>
        <p:nvSpPr>
          <p:cNvPr id="3" name="Объект 2"/>
          <p:cNvSpPr>
            <a:spLocks noGrp="1"/>
          </p:cNvSpPr>
          <p:nvPr>
            <p:ph idx="1"/>
          </p:nvPr>
        </p:nvSpPr>
        <p:spPr>
          <a:xfrm>
            <a:off x="1975014" y="1925273"/>
            <a:ext cx="7200800" cy="432047"/>
          </a:xfrm>
        </p:spPr>
        <p:txBody>
          <a:bodyPr>
            <a:normAutofit fontScale="92500"/>
          </a:bodyPr>
          <a:lstStyle/>
          <a:p>
            <a:pPr indent="0">
              <a:buNone/>
            </a:pPr>
            <a:r>
              <a:rPr lang="ru-RU" sz="2000" dirty="0">
                <a:solidFill>
                  <a:schemeClr val="bg1"/>
                </a:solidFill>
                <a:latin typeface="Century Gothic (Заголовки)"/>
              </a:rPr>
              <a:t>Ромашка </a:t>
            </a:r>
            <a:r>
              <a:rPr lang="ru-RU" sz="2000" dirty="0">
                <a:solidFill>
                  <a:schemeClr val="bg1"/>
                </a:solidFill>
                <a:latin typeface="Century Gothic (Заголовки)"/>
              </a:rPr>
              <a:t>является символом дня борьбы с </a:t>
            </a:r>
            <a:r>
              <a:rPr lang="ru-RU" sz="2000" dirty="0">
                <a:solidFill>
                  <a:schemeClr val="bg1"/>
                </a:solidFill>
                <a:latin typeface="Century Gothic (Заголовки)"/>
              </a:rPr>
              <a:t>туберкулезом </a:t>
            </a:r>
            <a:endParaRPr lang="ru-RU" sz="2000" dirty="0">
              <a:solidFill>
                <a:schemeClr val="bg1"/>
              </a:solidFill>
              <a:latin typeface="Century Gothic (Заголовки)"/>
              <a:cs typeface="Times New Roman" pitchFamily="18" charset="0"/>
            </a:endParaRPr>
          </a:p>
          <a:p>
            <a:pPr marL="45720" indent="0">
              <a:buNone/>
            </a:pPr>
            <a:endParaRPr lang="en-US" dirty="0" smtClean="0"/>
          </a:p>
          <a:p>
            <a:pPr marL="45720" indent="0">
              <a:buNone/>
            </a:pPr>
            <a:endParaRPr lang="ru-RU" dirty="0"/>
          </a:p>
        </p:txBody>
      </p:sp>
      <p:pic>
        <p:nvPicPr>
          <p:cNvPr id="4" name="Picture 4" descr="https://w.forfun.com/fetch/77/774d3dc220eb272b515123fa72efd9c3.jpe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719736" y="2996953"/>
            <a:ext cx="4306636" cy="3229977"/>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0417" y="5943620"/>
            <a:ext cx="570769" cy="653732"/>
          </a:xfrm>
          <a:prstGeom prst="rect">
            <a:avLst/>
          </a:prstGeom>
        </p:spPr>
      </p:pic>
    </p:spTree>
    <p:extLst>
      <p:ext uri="{BB962C8B-B14F-4D97-AF65-F5344CB8AC3E}">
        <p14:creationId xmlns:p14="http://schemas.microsoft.com/office/powerpoint/2010/main" val="2111907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35D91"/>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259288" y="1025591"/>
            <a:ext cx="6408713" cy="4913609"/>
          </a:xfrm>
        </p:spPr>
        <p:txBody>
          <a:bodyPr>
            <a:normAutofit fontScale="77500" lnSpcReduction="20000"/>
          </a:bodyPr>
          <a:lstStyle/>
          <a:p>
            <a:pPr marL="0" indent="0">
              <a:lnSpc>
                <a:spcPct val="100000"/>
              </a:lnSpc>
              <a:buNone/>
            </a:pPr>
            <a:r>
              <a:rPr lang="ru-RU" dirty="0">
                <a:solidFill>
                  <a:schemeClr val="bg1"/>
                </a:solidFill>
                <a:latin typeface="Century Gothic (Заголовки)"/>
              </a:rPr>
              <a:t>Туберкулез (чахотка) –</a:t>
            </a:r>
          </a:p>
          <a:p>
            <a:pPr marL="0" indent="0">
              <a:lnSpc>
                <a:spcPct val="100000"/>
              </a:lnSpc>
              <a:buNone/>
            </a:pPr>
            <a:r>
              <a:rPr lang="ru-RU" dirty="0">
                <a:solidFill>
                  <a:schemeClr val="bg1"/>
                </a:solidFill>
                <a:latin typeface="Century Gothic (Заголовки)"/>
              </a:rPr>
              <a:t>одно из древнейших инфекционных заболеваний.</a:t>
            </a:r>
          </a:p>
          <a:p>
            <a:pPr marL="0" indent="0">
              <a:lnSpc>
                <a:spcPct val="100000"/>
              </a:lnSpc>
              <a:buNone/>
            </a:pPr>
            <a:r>
              <a:rPr lang="ru-RU" dirty="0">
                <a:solidFill>
                  <a:schemeClr val="bg1"/>
                </a:solidFill>
                <a:latin typeface="Century Gothic (Заголовки)"/>
              </a:rPr>
              <a:t>ТУБЕРКУЛЕЗ ЗАРАЗЕН И</a:t>
            </a:r>
          </a:p>
          <a:p>
            <a:pPr marL="0" indent="0">
              <a:lnSpc>
                <a:spcPct val="100000"/>
              </a:lnSpc>
              <a:buNone/>
            </a:pPr>
            <a:r>
              <a:rPr lang="ru-RU" dirty="0">
                <a:solidFill>
                  <a:schemeClr val="bg1"/>
                </a:solidFill>
                <a:latin typeface="Century Gothic (Заголовки)"/>
              </a:rPr>
              <a:t>ОЧЕНЬ ОПАСЕН.</a:t>
            </a:r>
          </a:p>
          <a:p>
            <a:pPr marL="0" indent="0">
              <a:lnSpc>
                <a:spcPct val="100000"/>
              </a:lnSpc>
              <a:buNone/>
            </a:pPr>
            <a:r>
              <a:rPr lang="ru-RU" dirty="0">
                <a:solidFill>
                  <a:schemeClr val="bg1"/>
                </a:solidFill>
                <a:latin typeface="Century Gothic (Заголовки)"/>
              </a:rPr>
              <a:t>В отличие от других инфекций,</a:t>
            </a:r>
          </a:p>
          <a:p>
            <a:pPr marL="0" indent="0">
              <a:lnSpc>
                <a:spcPct val="100000"/>
              </a:lnSpc>
              <a:buNone/>
            </a:pPr>
            <a:r>
              <a:rPr lang="ru-RU" dirty="0">
                <a:solidFill>
                  <a:schemeClr val="bg1"/>
                </a:solidFill>
                <a:latin typeface="Century Gothic (Заголовки)"/>
              </a:rPr>
              <a:t>он имеет </a:t>
            </a:r>
            <a:r>
              <a:rPr lang="ru-RU" dirty="0" smtClean="0">
                <a:solidFill>
                  <a:schemeClr val="bg1"/>
                </a:solidFill>
                <a:latin typeface="Century Gothic (Заголовки)"/>
              </a:rPr>
              <a:t>хроническое </a:t>
            </a:r>
            <a:r>
              <a:rPr lang="ru-RU" dirty="0">
                <a:solidFill>
                  <a:schemeClr val="bg1"/>
                </a:solidFill>
                <a:latin typeface="Century Gothic (Заголовки)"/>
              </a:rPr>
              <a:t>течение, что</a:t>
            </a:r>
          </a:p>
          <a:p>
            <a:pPr marL="0" indent="0">
              <a:lnSpc>
                <a:spcPct val="100000"/>
              </a:lnSpc>
              <a:buNone/>
            </a:pPr>
            <a:r>
              <a:rPr lang="ru-RU" dirty="0">
                <a:solidFill>
                  <a:schemeClr val="bg1"/>
                </a:solidFill>
                <a:latin typeface="Century Gothic (Заголовки)"/>
              </a:rPr>
              <a:t>повышает количество заразившихся многократно.</a:t>
            </a:r>
          </a:p>
          <a:p>
            <a:pPr marL="0" indent="0">
              <a:lnSpc>
                <a:spcPct val="100000"/>
              </a:lnSpc>
              <a:buNone/>
            </a:pPr>
            <a:r>
              <a:rPr lang="ru-RU" dirty="0">
                <a:solidFill>
                  <a:schemeClr val="bg1"/>
                </a:solidFill>
                <a:latin typeface="Century Gothic (Заголовки)"/>
              </a:rPr>
              <a:t>Заболевание, как правило, наступает</a:t>
            </a:r>
          </a:p>
          <a:p>
            <a:pPr marL="0" indent="0">
              <a:lnSpc>
                <a:spcPct val="100000"/>
              </a:lnSpc>
              <a:buNone/>
            </a:pPr>
            <a:r>
              <a:rPr lang="ru-RU" dirty="0">
                <a:solidFill>
                  <a:schemeClr val="bg1"/>
                </a:solidFill>
                <a:latin typeface="Century Gothic (Заголовки)"/>
              </a:rPr>
              <a:t>не сразу: от заражения до появления может</a:t>
            </a:r>
          </a:p>
          <a:p>
            <a:pPr marL="0" indent="0">
              <a:lnSpc>
                <a:spcPct val="100000"/>
              </a:lnSpc>
              <a:buNone/>
            </a:pPr>
            <a:r>
              <a:rPr lang="ru-RU" dirty="0">
                <a:solidFill>
                  <a:schemeClr val="bg1"/>
                </a:solidFill>
                <a:latin typeface="Century Gothic (Заголовки)"/>
              </a:rPr>
              <a:t>пройти от нескольких месяцев до</a:t>
            </a:r>
          </a:p>
          <a:p>
            <a:pPr marL="0" indent="0">
              <a:lnSpc>
                <a:spcPct val="100000"/>
              </a:lnSpc>
              <a:buNone/>
            </a:pPr>
            <a:r>
              <a:rPr lang="ru-RU" dirty="0">
                <a:solidFill>
                  <a:schemeClr val="bg1"/>
                </a:solidFill>
                <a:latin typeface="Century Gothic (Заголовки)"/>
              </a:rPr>
              <a:t>нескольких лет.</a:t>
            </a:r>
          </a:p>
          <a:p>
            <a:pPr marL="45720" indent="0">
              <a:buNone/>
            </a:pPr>
            <a:endParaRPr lang="en-US" dirty="0" smtClean="0"/>
          </a:p>
          <a:p>
            <a:pPr marL="4572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9445" y="1223016"/>
            <a:ext cx="2552793" cy="1911767"/>
          </a:xfrm>
          <a:prstGeom prst="rect">
            <a:avLst/>
          </a:prstGeom>
        </p:spPr>
      </p:pic>
      <p:sp>
        <p:nvSpPr>
          <p:cNvPr id="5" name="Объект 2"/>
          <p:cNvSpPr txBox="1">
            <a:spLocks/>
          </p:cNvSpPr>
          <p:nvPr/>
        </p:nvSpPr>
        <p:spPr>
          <a:xfrm>
            <a:off x="1659445" y="3353883"/>
            <a:ext cx="2552793" cy="223224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 indent="0">
              <a:buNone/>
            </a:pPr>
            <a:r>
              <a:rPr lang="ru-RU" sz="1800" dirty="0">
                <a:solidFill>
                  <a:schemeClr val="bg1"/>
                </a:solidFill>
                <a:latin typeface="Century Gothic (Заголовки)"/>
              </a:rPr>
              <a:t>Возбудитель  заболевания – микобактерия туберкулеза. Была открыта Робертом Кохом в 1882 году, ее назвали «палочкой Коха» </a:t>
            </a:r>
            <a:endParaRPr lang="en-US" sz="1800" dirty="0">
              <a:solidFill>
                <a:schemeClr val="bg1"/>
              </a:solidFill>
              <a:latin typeface="Century Gothic (Заголовки)"/>
            </a:endParaRPr>
          </a:p>
          <a:p>
            <a:pPr marL="45720" indent="0">
              <a:buNone/>
            </a:pP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0417" y="5943620"/>
            <a:ext cx="570769" cy="653732"/>
          </a:xfrm>
          <a:prstGeom prst="rect">
            <a:avLst/>
          </a:prstGeom>
        </p:spPr>
      </p:pic>
    </p:spTree>
    <p:extLst>
      <p:ext uri="{BB962C8B-B14F-4D97-AF65-F5344CB8AC3E}">
        <p14:creationId xmlns:p14="http://schemas.microsoft.com/office/powerpoint/2010/main" val="286105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35D91"/>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991545" y="1988840"/>
            <a:ext cx="8516419" cy="3528392"/>
          </a:xfrm>
        </p:spPr>
        <p:txBody>
          <a:bodyPr>
            <a:normAutofit fontScale="92500" lnSpcReduction="10000"/>
          </a:bodyPr>
          <a:lstStyle/>
          <a:p>
            <a:pPr marL="0" indent="361950">
              <a:buNone/>
            </a:pPr>
            <a:r>
              <a:rPr lang="ru-RU" sz="2400" b="1" dirty="0">
                <a:solidFill>
                  <a:schemeClr val="bg1"/>
                </a:solidFill>
                <a:latin typeface="Century Gothic (Заголовки)"/>
              </a:rPr>
              <a:t>Туберкулез</a:t>
            </a:r>
            <a:r>
              <a:rPr lang="ru-RU" sz="2400" dirty="0">
                <a:solidFill>
                  <a:schemeClr val="bg1"/>
                </a:solidFill>
                <a:latin typeface="Century Gothic (Заголовки)"/>
              </a:rPr>
              <a:t> (от лат. </a:t>
            </a:r>
            <a:r>
              <a:rPr lang="ru-RU" sz="2400" dirty="0" err="1">
                <a:solidFill>
                  <a:schemeClr val="bg1"/>
                </a:solidFill>
                <a:latin typeface="Century Gothic (Заголовки)"/>
              </a:rPr>
              <a:t>tuberculum</a:t>
            </a:r>
            <a:r>
              <a:rPr lang="ru-RU" sz="2400" dirty="0">
                <a:solidFill>
                  <a:schemeClr val="bg1"/>
                </a:solidFill>
                <a:latin typeface="Century Gothic (Заголовки)"/>
              </a:rPr>
              <a:t> — бугорок) — волнообразно протекающая хроническая инфекционная болезнь, характеризующаяся различной, но преимущественно легочной локализацией, полиморфизмом клинических проявлений, интоксикацией и </a:t>
            </a:r>
            <a:r>
              <a:rPr lang="ru-RU" sz="2400" dirty="0" err="1">
                <a:solidFill>
                  <a:schemeClr val="bg1"/>
                </a:solidFill>
                <a:latin typeface="Century Gothic (Заголовки)"/>
              </a:rPr>
              <a:t>аллергизацией</a:t>
            </a:r>
            <a:r>
              <a:rPr lang="ru-RU" sz="2400" dirty="0">
                <a:solidFill>
                  <a:schemeClr val="bg1"/>
                </a:solidFill>
                <a:latin typeface="Century Gothic (Заголовки)"/>
              </a:rPr>
              <a:t> организма. Наряду с легочным туберкулезом возможно развитие и внелегочных форм, поскольку туберкулез способен поражать все органы и ткани человеческого организма, исключая только ногти и волосы.</a:t>
            </a:r>
          </a:p>
          <a:p>
            <a:pPr marL="0" indent="361950">
              <a:buNone/>
            </a:pPr>
            <a:r>
              <a:rPr lang="ru-RU" sz="2400" dirty="0">
                <a:solidFill>
                  <a:schemeClr val="bg1"/>
                </a:solidFill>
                <a:latin typeface="Century Gothic (Заголовки)"/>
              </a:rPr>
              <a:t>Заразиться туберкулезом можно только от больного туберкулезом человека и редко от больного туберкулезом животного.</a:t>
            </a:r>
            <a:r>
              <a:rPr lang="ru-RU" sz="2400" dirty="0"/>
              <a:t> </a:t>
            </a:r>
          </a:p>
          <a:p>
            <a:pPr marL="45720" indent="0">
              <a:buNone/>
            </a:pP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0417" y="5943620"/>
            <a:ext cx="570769" cy="653732"/>
          </a:xfrm>
          <a:prstGeom prst="rect">
            <a:avLst/>
          </a:prstGeom>
        </p:spPr>
      </p:pic>
    </p:spTree>
    <p:extLst>
      <p:ext uri="{BB962C8B-B14F-4D97-AF65-F5344CB8AC3E}">
        <p14:creationId xmlns:p14="http://schemas.microsoft.com/office/powerpoint/2010/main" val="79024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35D9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9616" y="1268760"/>
            <a:ext cx="6772120" cy="720080"/>
          </a:xfrm>
          <a:noFill/>
          <a:ln>
            <a:noFill/>
          </a:ln>
          <a:effectLst/>
        </p:spPr>
        <p:txBody>
          <a:bodyPr>
            <a:normAutofit/>
          </a:bodyPr>
          <a:lstStyle/>
          <a:p>
            <a:pPr algn="ctr"/>
            <a:r>
              <a:rPr lang="ru-RU" sz="3200" dirty="0">
                <a:solidFill>
                  <a:schemeClr val="bg1"/>
                </a:solidFill>
                <a:latin typeface="Century Gothic (Заголовки)"/>
              </a:rPr>
              <a:t>Признаки и симптомы туберкулеза</a:t>
            </a:r>
            <a:endParaRPr lang="ru-RU" sz="3000" dirty="0">
              <a:solidFill>
                <a:schemeClr val="bg1"/>
              </a:solidFill>
              <a:latin typeface="Century Gothic (Заголовки)"/>
              <a:cs typeface="Times New Roman" pitchFamily="18" charset="0"/>
            </a:endParaRPr>
          </a:p>
        </p:txBody>
      </p:sp>
      <p:sp>
        <p:nvSpPr>
          <p:cNvPr id="3" name="Объект 2"/>
          <p:cNvSpPr>
            <a:spLocks noGrp="1"/>
          </p:cNvSpPr>
          <p:nvPr>
            <p:ph idx="1"/>
          </p:nvPr>
        </p:nvSpPr>
        <p:spPr>
          <a:xfrm>
            <a:off x="1919536" y="2276872"/>
            <a:ext cx="8370720" cy="3240360"/>
          </a:xfrm>
        </p:spPr>
        <p:txBody>
          <a:bodyPr>
            <a:normAutofit fontScale="92500" lnSpcReduction="20000"/>
          </a:bodyPr>
          <a:lstStyle/>
          <a:p>
            <a:pPr marL="44450" indent="317500">
              <a:lnSpc>
                <a:spcPct val="120000"/>
              </a:lnSpc>
              <a:buNone/>
            </a:pPr>
            <a:r>
              <a:rPr lang="ru-RU" sz="2400" dirty="0">
                <a:solidFill>
                  <a:schemeClr val="bg1"/>
                </a:solidFill>
                <a:latin typeface="Century Gothic (Заголовки)"/>
              </a:rPr>
              <a:t>Симптомы и признаки туберкулеза могут быть самыми разнообразными. Вообще, симптомы туберкулеза зависят от типа развития болезни, ее формы, места локализации инфекционного процесса и, конечно же, от индивидуальных особенностей организма больного. Большое разнообразие симптомов туберкулеза затрудняет распознавание этой болезни, что в свою очередь является причиной позднего обращения к врачу со всеми вытекающими отсюда последствиями. </a:t>
            </a:r>
          </a:p>
          <a:p>
            <a:pPr marL="45720" indent="0">
              <a:lnSpc>
                <a:spcPct val="120000"/>
              </a:lnSpc>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0417" y="5943620"/>
            <a:ext cx="570769" cy="653732"/>
          </a:xfrm>
          <a:prstGeom prst="rect">
            <a:avLst/>
          </a:prstGeom>
        </p:spPr>
      </p:pic>
    </p:spTree>
    <p:extLst>
      <p:ext uri="{BB962C8B-B14F-4D97-AF65-F5344CB8AC3E}">
        <p14:creationId xmlns:p14="http://schemas.microsoft.com/office/powerpoint/2010/main" val="3208531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35D9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3592" y="980728"/>
            <a:ext cx="6772120" cy="720080"/>
          </a:xfrm>
          <a:noFill/>
          <a:ln>
            <a:noFill/>
          </a:ln>
          <a:effectLst/>
        </p:spPr>
        <p:txBody>
          <a:bodyPr>
            <a:normAutofit/>
          </a:bodyPr>
          <a:lstStyle/>
          <a:p>
            <a:pPr algn="ctr"/>
            <a:r>
              <a:rPr lang="ru-RU" sz="2800" dirty="0">
                <a:solidFill>
                  <a:schemeClr val="bg1"/>
                </a:solidFill>
                <a:latin typeface="Century Gothic (Заголовки)"/>
              </a:rPr>
              <a:t>Общее состояние И ВИД больного: </a:t>
            </a:r>
            <a:endParaRPr lang="ru-RU" sz="3000" dirty="0">
              <a:solidFill>
                <a:schemeClr val="bg1"/>
              </a:solidFill>
              <a:latin typeface="Century Gothic (Заголовки)"/>
              <a:cs typeface="Times New Roman" pitchFamily="18" charset="0"/>
            </a:endParaRPr>
          </a:p>
        </p:txBody>
      </p:sp>
      <p:sp>
        <p:nvSpPr>
          <p:cNvPr id="3" name="Объект 2"/>
          <p:cNvSpPr>
            <a:spLocks noGrp="1"/>
          </p:cNvSpPr>
          <p:nvPr>
            <p:ph idx="1"/>
          </p:nvPr>
        </p:nvSpPr>
        <p:spPr>
          <a:xfrm>
            <a:off x="1847529" y="2348880"/>
            <a:ext cx="8463887" cy="2664296"/>
          </a:xfrm>
        </p:spPr>
        <p:txBody>
          <a:bodyPr>
            <a:normAutofit fontScale="85000" lnSpcReduction="20000"/>
          </a:bodyPr>
          <a:lstStyle/>
          <a:p>
            <a:pPr indent="361950">
              <a:lnSpc>
                <a:spcPct val="120000"/>
              </a:lnSpc>
            </a:pPr>
            <a:r>
              <a:rPr lang="ru-RU" sz="2400" dirty="0">
                <a:solidFill>
                  <a:schemeClr val="bg1"/>
                </a:solidFill>
                <a:latin typeface="Century Gothic (Заголовки)"/>
              </a:rPr>
              <a:t>Больные жалуются на повышенную утомляемость, слабость, особенно выраженную в утренние часы, также характерно снижение работоспособности. Дети начинают отставать в учебе, плохо спят, теряют аппетит.</a:t>
            </a:r>
          </a:p>
          <a:p>
            <a:pPr indent="361950">
              <a:lnSpc>
                <a:spcPct val="120000"/>
              </a:lnSpc>
            </a:pPr>
            <a:r>
              <a:rPr lang="ru-RU" sz="2400" dirty="0">
                <a:solidFill>
                  <a:schemeClr val="bg1"/>
                </a:solidFill>
                <a:latin typeface="Century Gothic (Заголовки)"/>
              </a:rPr>
              <a:t>Больные туберкулезом теряют в весе и потому выглядят худыми, лицо бледное, черты лица заостряются, на фоне бледной кожи лица на щеках заметен румянец. Больные с хроническим туберкулезом сильно истощены. </a:t>
            </a:r>
          </a:p>
          <a:p>
            <a:pPr marL="4572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0417" y="5943620"/>
            <a:ext cx="570769" cy="653732"/>
          </a:xfrm>
          <a:prstGeom prst="rect">
            <a:avLst/>
          </a:prstGeom>
        </p:spPr>
      </p:pic>
    </p:spTree>
    <p:extLst>
      <p:ext uri="{BB962C8B-B14F-4D97-AF65-F5344CB8AC3E}">
        <p14:creationId xmlns:p14="http://schemas.microsoft.com/office/powerpoint/2010/main" val="3347771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35D9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5600" y="836712"/>
            <a:ext cx="6772120" cy="720080"/>
          </a:xfrm>
          <a:noFill/>
          <a:ln>
            <a:noFill/>
          </a:ln>
          <a:effectLst/>
        </p:spPr>
        <p:txBody>
          <a:bodyPr>
            <a:normAutofit/>
          </a:bodyPr>
          <a:lstStyle/>
          <a:p>
            <a:pPr algn="ctr"/>
            <a:r>
              <a:rPr lang="ru-RU" sz="3200" dirty="0">
                <a:solidFill>
                  <a:schemeClr val="bg1"/>
                </a:solidFill>
                <a:latin typeface="Century Gothic (Заголовки)"/>
              </a:rPr>
              <a:t>Признаки и симптомы туберкулеза</a:t>
            </a:r>
            <a:endParaRPr lang="ru-RU" sz="3000" dirty="0">
              <a:solidFill>
                <a:schemeClr val="bg1"/>
              </a:solidFill>
              <a:latin typeface="Century Gothic (Заголовки)"/>
              <a:cs typeface="Times New Roman" pitchFamily="18" charset="0"/>
            </a:endParaRPr>
          </a:p>
        </p:txBody>
      </p:sp>
      <p:sp>
        <p:nvSpPr>
          <p:cNvPr id="3" name="Объект 2"/>
          <p:cNvSpPr>
            <a:spLocks noGrp="1"/>
          </p:cNvSpPr>
          <p:nvPr>
            <p:ph idx="1"/>
          </p:nvPr>
        </p:nvSpPr>
        <p:spPr>
          <a:xfrm>
            <a:off x="1991545" y="1988840"/>
            <a:ext cx="8153011" cy="3312368"/>
          </a:xfrm>
        </p:spPr>
        <p:txBody>
          <a:bodyPr>
            <a:normAutofit fontScale="92500" lnSpcReduction="10000"/>
          </a:bodyPr>
          <a:lstStyle/>
          <a:p>
            <a:pPr marL="44450" indent="488950">
              <a:buNone/>
            </a:pPr>
            <a:r>
              <a:rPr lang="ru-RU" sz="2400" dirty="0">
                <a:solidFill>
                  <a:schemeClr val="bg1"/>
                </a:solidFill>
                <a:latin typeface="Century Gothic (Заголовки)"/>
              </a:rPr>
              <a:t>Симптомы и признаки туберкулеза могут быть самыми разнообразными. </a:t>
            </a:r>
            <a:endParaRPr lang="ru-RU" sz="2400" dirty="0">
              <a:solidFill>
                <a:schemeClr val="bg1"/>
              </a:solidFill>
              <a:latin typeface="Century Gothic (Заголовки)"/>
            </a:endParaRPr>
          </a:p>
          <a:p>
            <a:pPr marL="44450" indent="488950">
              <a:buNone/>
            </a:pPr>
            <a:endParaRPr lang="ru-RU" sz="2400" dirty="0">
              <a:solidFill>
                <a:schemeClr val="bg1"/>
              </a:solidFill>
              <a:latin typeface="Century Gothic (Заголовки)"/>
            </a:endParaRPr>
          </a:p>
          <a:p>
            <a:pPr marL="44450" indent="488950">
              <a:buNone/>
            </a:pPr>
            <a:r>
              <a:rPr lang="ru-RU" sz="2400" dirty="0">
                <a:solidFill>
                  <a:schemeClr val="bg1"/>
                </a:solidFill>
                <a:latin typeface="Century Gothic (Заголовки)"/>
              </a:rPr>
              <a:t>Вообще</a:t>
            </a:r>
            <a:r>
              <a:rPr lang="ru-RU" sz="2400" dirty="0">
                <a:solidFill>
                  <a:schemeClr val="bg1"/>
                </a:solidFill>
                <a:latin typeface="Century Gothic (Заголовки)"/>
              </a:rPr>
              <a:t>, симптомы туберкулеза зависят от типа развития болезни, ее формы, места локализации инфекционного процесса и, конечно же, от индивидуальных особенностей организма больного. Большое разнообразие симптомов туберкулеза затрудняет распознавание этой болезни, что в свою очередь является причиной позднего обращения к врачу со всеми вытекающими отсюда последствиями. </a:t>
            </a:r>
          </a:p>
          <a:p>
            <a:pPr marL="44450" indent="48895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0417" y="5943620"/>
            <a:ext cx="570769" cy="653732"/>
          </a:xfrm>
          <a:prstGeom prst="rect">
            <a:avLst/>
          </a:prstGeom>
        </p:spPr>
      </p:pic>
    </p:spTree>
    <p:extLst>
      <p:ext uri="{BB962C8B-B14F-4D97-AF65-F5344CB8AC3E}">
        <p14:creationId xmlns:p14="http://schemas.microsoft.com/office/powerpoint/2010/main" val="20937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35D9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5600" y="836712"/>
            <a:ext cx="6772120" cy="720080"/>
          </a:xfrm>
          <a:noFill/>
          <a:ln>
            <a:noFill/>
          </a:ln>
          <a:effectLst/>
        </p:spPr>
        <p:txBody>
          <a:bodyPr>
            <a:normAutofit/>
          </a:bodyPr>
          <a:lstStyle/>
          <a:p>
            <a:pPr algn="ctr"/>
            <a:r>
              <a:rPr lang="ru-RU" sz="2800" dirty="0">
                <a:solidFill>
                  <a:schemeClr val="bg1"/>
                </a:solidFill>
                <a:latin typeface="Century Gothic (Заголовки)"/>
              </a:rPr>
              <a:t>Повышение температуры: </a:t>
            </a:r>
            <a:endParaRPr lang="ru-RU" sz="3000" dirty="0">
              <a:solidFill>
                <a:schemeClr val="bg1"/>
              </a:solidFill>
              <a:latin typeface="Century Gothic (Заголовки)"/>
              <a:cs typeface="Times New Roman" pitchFamily="18" charset="0"/>
            </a:endParaRPr>
          </a:p>
        </p:txBody>
      </p:sp>
      <p:sp>
        <p:nvSpPr>
          <p:cNvPr id="3" name="Объект 2"/>
          <p:cNvSpPr>
            <a:spLocks noGrp="1"/>
          </p:cNvSpPr>
          <p:nvPr>
            <p:ph idx="1"/>
          </p:nvPr>
        </p:nvSpPr>
        <p:spPr>
          <a:xfrm>
            <a:off x="2063552" y="1916832"/>
            <a:ext cx="8064896" cy="3888432"/>
          </a:xfrm>
        </p:spPr>
        <p:txBody>
          <a:bodyPr>
            <a:normAutofit fontScale="70000" lnSpcReduction="20000"/>
          </a:bodyPr>
          <a:lstStyle/>
          <a:p>
            <a:pPr marL="0" indent="361950">
              <a:buNone/>
            </a:pPr>
            <a:r>
              <a:rPr lang="ru-RU" sz="3100" dirty="0">
                <a:solidFill>
                  <a:schemeClr val="bg1"/>
                </a:solidFill>
                <a:latin typeface="Century Gothic (Заголовки)"/>
              </a:rPr>
              <a:t>При ограниченных формах туберкулеза повышение температуры незначительное (37,5-38 С), но длительное. </a:t>
            </a:r>
            <a:endParaRPr lang="ru-RU" sz="3100" dirty="0">
              <a:solidFill>
                <a:schemeClr val="bg1"/>
              </a:solidFill>
              <a:latin typeface="Century Gothic (Заголовки)"/>
            </a:endParaRPr>
          </a:p>
          <a:p>
            <a:pPr marL="0" indent="361950">
              <a:buNone/>
            </a:pPr>
            <a:endParaRPr lang="ru-RU" sz="3100" dirty="0">
              <a:solidFill>
                <a:schemeClr val="bg1"/>
              </a:solidFill>
              <a:latin typeface="Century Gothic (Заголовки)"/>
            </a:endParaRPr>
          </a:p>
          <a:p>
            <a:pPr marL="0" indent="361950">
              <a:buNone/>
            </a:pPr>
            <a:r>
              <a:rPr lang="ru-RU" sz="3100" dirty="0">
                <a:solidFill>
                  <a:schemeClr val="bg1"/>
                </a:solidFill>
                <a:latin typeface="Century Gothic (Заголовки)"/>
              </a:rPr>
              <a:t>Температура </a:t>
            </a:r>
            <a:r>
              <a:rPr lang="ru-RU" sz="3100" dirty="0">
                <a:solidFill>
                  <a:schemeClr val="bg1"/>
                </a:solidFill>
                <a:latin typeface="Century Gothic (Заголовки)"/>
              </a:rPr>
              <a:t>повышается вечером или в ночное время, ночью наблюдаются сильные поты, озноб. В этом состоит главное отличие температуры при туберкулезе от температуры при других болезнях: при ОРЗ, бронхите, пневмонии температура может достичь более высоких отметок, но быстро проходит и не сопровождается обильными ночными потами</a:t>
            </a:r>
            <a:r>
              <a:rPr lang="ru-RU" sz="3100" dirty="0">
                <a:solidFill>
                  <a:schemeClr val="bg1"/>
                </a:solidFill>
                <a:latin typeface="Century Gothic (Заголовки)"/>
              </a:rPr>
              <a:t>.</a:t>
            </a:r>
          </a:p>
          <a:p>
            <a:pPr marL="0" indent="361950">
              <a:buNone/>
            </a:pPr>
            <a:r>
              <a:rPr lang="ru-RU" sz="3100" dirty="0">
                <a:solidFill>
                  <a:schemeClr val="bg1"/>
                </a:solidFill>
                <a:latin typeface="Century Gothic (Заголовки)"/>
              </a:rPr>
              <a:t/>
            </a:r>
            <a:br>
              <a:rPr lang="ru-RU" sz="3100" dirty="0">
                <a:solidFill>
                  <a:schemeClr val="bg1"/>
                </a:solidFill>
                <a:latin typeface="Century Gothic (Заголовки)"/>
              </a:rPr>
            </a:br>
            <a:r>
              <a:rPr lang="ru-RU" sz="3100" dirty="0">
                <a:solidFill>
                  <a:schemeClr val="bg1"/>
                </a:solidFill>
                <a:latin typeface="Century Gothic (Заголовки)"/>
              </a:rPr>
              <a:t>Сильная температура при туберкулезе характерна только для массивных форм туберкулеза. </a:t>
            </a:r>
          </a:p>
          <a:p>
            <a:pPr marL="4572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0417" y="5943620"/>
            <a:ext cx="570769" cy="653732"/>
          </a:xfrm>
          <a:prstGeom prst="rect">
            <a:avLst/>
          </a:prstGeom>
        </p:spPr>
      </p:pic>
    </p:spTree>
    <p:extLst>
      <p:ext uri="{BB962C8B-B14F-4D97-AF65-F5344CB8AC3E}">
        <p14:creationId xmlns:p14="http://schemas.microsoft.com/office/powerpoint/2010/main" val="3030963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35D9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67608" y="692696"/>
            <a:ext cx="6772120" cy="720080"/>
          </a:xfrm>
          <a:noFill/>
          <a:ln>
            <a:noFill/>
          </a:ln>
          <a:effectLst/>
        </p:spPr>
        <p:txBody>
          <a:bodyPr>
            <a:normAutofit/>
          </a:bodyPr>
          <a:lstStyle/>
          <a:p>
            <a:pPr algn="ctr"/>
            <a:r>
              <a:rPr lang="ru-RU" sz="2800" dirty="0">
                <a:solidFill>
                  <a:schemeClr val="bg1"/>
                </a:solidFill>
                <a:latin typeface="Century Gothic (Заголовки)"/>
              </a:rPr>
              <a:t>Кашель и Кровохарканье</a:t>
            </a:r>
            <a:endParaRPr lang="ru-RU" sz="3000" dirty="0">
              <a:solidFill>
                <a:schemeClr val="bg1"/>
              </a:solidFill>
              <a:latin typeface="Century Gothic (Заголовки)"/>
              <a:cs typeface="Times New Roman" pitchFamily="18" charset="0"/>
            </a:endParaRPr>
          </a:p>
        </p:txBody>
      </p:sp>
      <p:sp>
        <p:nvSpPr>
          <p:cNvPr id="3" name="Объект 2"/>
          <p:cNvSpPr>
            <a:spLocks noGrp="1"/>
          </p:cNvSpPr>
          <p:nvPr>
            <p:ph idx="1"/>
          </p:nvPr>
        </p:nvSpPr>
        <p:spPr>
          <a:xfrm>
            <a:off x="2137244" y="1700808"/>
            <a:ext cx="8064896" cy="4752528"/>
          </a:xfrm>
        </p:spPr>
        <p:txBody>
          <a:bodyPr>
            <a:normAutofit fontScale="92500" lnSpcReduction="10000"/>
          </a:bodyPr>
          <a:lstStyle/>
          <a:p>
            <a:pPr marL="0" indent="361950">
              <a:tabLst>
                <a:tab pos="0" algn="l"/>
              </a:tabLst>
            </a:pPr>
            <a:r>
              <a:rPr lang="ru-RU" sz="2200" dirty="0">
                <a:solidFill>
                  <a:schemeClr val="bg1"/>
                </a:solidFill>
                <a:latin typeface="Century Gothic (Заголовки)"/>
              </a:rPr>
              <a:t>Кашель является постоянным симптомом туберкулеза легких. </a:t>
            </a:r>
            <a:r>
              <a:rPr lang="ru-RU" sz="2200" dirty="0">
                <a:solidFill>
                  <a:schemeClr val="bg1"/>
                </a:solidFill>
                <a:latin typeface="Century Gothic (Заголовки)"/>
              </a:rPr>
              <a:t>В </a:t>
            </a:r>
            <a:r>
              <a:rPr lang="ru-RU" sz="2200" dirty="0">
                <a:solidFill>
                  <a:schemeClr val="bg1"/>
                </a:solidFill>
                <a:latin typeface="Century Gothic (Заголовки)"/>
              </a:rPr>
              <a:t>начале болезни кашель сухой, настойчивый, обостряется по ночам и утром. При дальнейшем развитии болезни кашель может стать влажным с выделением мокроты. Кашель при туберкулезе хронический, поэтому присутствие кашля более чем 3 недели должно насторожить и стать причиной обращения к врачу. При ОРЗ, бронхите или пневмонии также может быть кашель, однако в отличие от кашля при туберкулезе, кашель в случае этих болезней длится не так долго и имеет другой </a:t>
            </a:r>
            <a:r>
              <a:rPr lang="ru-RU" sz="2200" dirty="0">
                <a:solidFill>
                  <a:schemeClr val="bg1"/>
                </a:solidFill>
                <a:latin typeface="Century Gothic (Заголовки)"/>
              </a:rPr>
              <a:t>характер.</a:t>
            </a:r>
          </a:p>
          <a:p>
            <a:pPr marL="0" indent="361950">
              <a:tabLst>
                <a:tab pos="0" algn="l"/>
              </a:tabLst>
            </a:pPr>
            <a:endParaRPr lang="ru-RU" sz="2200" dirty="0">
              <a:solidFill>
                <a:schemeClr val="bg1"/>
              </a:solidFill>
              <a:latin typeface="Century Gothic (Заголовки)"/>
            </a:endParaRPr>
          </a:p>
          <a:p>
            <a:pPr marL="0" indent="361950">
              <a:tabLst>
                <a:tab pos="0" algn="l"/>
              </a:tabLst>
            </a:pPr>
            <a:r>
              <a:rPr lang="ru-RU" sz="2200" dirty="0">
                <a:solidFill>
                  <a:schemeClr val="bg1"/>
                </a:solidFill>
                <a:latin typeface="Century Gothic (Заголовки)"/>
              </a:rPr>
              <a:t>Обычно </a:t>
            </a:r>
            <a:r>
              <a:rPr lang="ru-RU" sz="2200" dirty="0">
                <a:solidFill>
                  <a:schemeClr val="bg1"/>
                </a:solidFill>
                <a:latin typeface="Century Gothic (Заголовки)"/>
              </a:rPr>
              <a:t>кровохарканье возникает после приступа кашля, в этом случае вместе с мокротой больной отхаркивает и небольшое количество свежей крови. При туберкулезе легких возможно развитие легочного кровотечения («кровь горлом») – тяжелое и опасное для жизни больного состояние, требующее немедленной медицинской помощи.</a:t>
            </a:r>
            <a:r>
              <a:rPr lang="ru-RU" sz="2000" dirty="0"/>
              <a:t/>
            </a:r>
            <a:br>
              <a:rPr lang="ru-RU" sz="2000" dirty="0"/>
            </a:br>
            <a:endParaRPr lang="ru-RU" sz="20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0417" y="5943620"/>
            <a:ext cx="570769" cy="653732"/>
          </a:xfrm>
          <a:prstGeom prst="rect">
            <a:avLst/>
          </a:prstGeom>
        </p:spPr>
      </p:pic>
    </p:spTree>
    <p:extLst>
      <p:ext uri="{BB962C8B-B14F-4D97-AF65-F5344CB8AC3E}">
        <p14:creationId xmlns:p14="http://schemas.microsoft.com/office/powerpoint/2010/main" val="3519990821"/>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834</TotalTime>
  <Words>600</Words>
  <Application>Microsoft Office PowerPoint</Application>
  <PresentationFormat>Широкоэкранный</PresentationFormat>
  <Paragraphs>48</Paragraphs>
  <Slides>10</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Calibri</vt:lpstr>
      <vt:lpstr>Calibri Light</vt:lpstr>
      <vt:lpstr>Century Gothic (Заголовки)</vt:lpstr>
      <vt:lpstr>Georgia</vt:lpstr>
      <vt:lpstr>Times New Roman</vt:lpstr>
      <vt:lpstr>Тема Office</vt:lpstr>
      <vt:lpstr>ФЕДЕРАЛЬНОЕ БЮДЖЕТНОЕ УЧРЕЖДЕНИЕ ЗДРАВООХРАНЕНИЯ «ЦЕНТР ГИГИЕНЫ И ЭПИДЕМИОЛОГИИ В ТЮМЕНСКОЙ ОБЛАСТИ»</vt:lpstr>
      <vt:lpstr>Всемирный день борьбы с туберкулезом Отмечается 24 марта</vt:lpstr>
      <vt:lpstr>Презентация PowerPoint</vt:lpstr>
      <vt:lpstr>Презентация PowerPoint</vt:lpstr>
      <vt:lpstr>Признаки и симптомы туберкулеза</vt:lpstr>
      <vt:lpstr>Общее состояние И ВИД больного: </vt:lpstr>
      <vt:lpstr>Признаки и симптомы туберкулеза</vt:lpstr>
      <vt:lpstr>Повышение температуры: </vt:lpstr>
      <vt:lpstr>Кашель и Кровохарканье</vt:lpstr>
      <vt:lpstr>Меры профилактики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Очистка воды на промышленном производстве</dc:title>
  <dc:creator>Liza</dc:creator>
  <cp:lastModifiedBy>Веретина Инна Валерьевна</cp:lastModifiedBy>
  <cp:revision>75</cp:revision>
  <dcterms:created xsi:type="dcterms:W3CDTF">2024-03-20T17:38:25Z</dcterms:created>
  <dcterms:modified xsi:type="dcterms:W3CDTF">2024-04-10T11:58:34Z</dcterms:modified>
</cp:coreProperties>
</file>